
<file path=[Content_Types].xml><?xml version="1.0" encoding="utf-8"?>
<Types xmlns="http://schemas.openxmlformats.org/package/2006/content-types">
  <Override PartName="/ppt/slides/slide3.xml" ContentType="application/vnd.openxmlformats-officedocument.presentationml.slide+xml"/>
  <Default Extension="jpeg" ContentType="image/jpeg"/>
  <Override PartName="/ppt/slideLayouts/slideLayout6.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Default Extension="rels" ContentType="application/vnd.openxmlformats-package.relationships+xml"/>
  <Override PartName="/ppt/slideLayouts/slideLayout8.xml" ContentType="application/vnd.openxmlformats-officedocument.presentationml.slideLayout+xml"/>
  <Override PartName="/ppt/slideLayouts/slideLayout1.xml" ContentType="application/vnd.openxmlformats-officedocument.presentationml.slideLayout+xml"/>
  <Default Extension="pict" ContentType="image/pict"/>
  <Override PartName="/ppt/slideLayouts/slideLayout11.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ppt/slides/slide2.xml" ContentType="application/vnd.openxmlformats-officedocument.presentationml.slide+xml"/>
  <Override PartName="/ppt/embeddings/Microsoft_Equation1.bin" ContentType="application/vnd.openxmlformats-officedocument.oleObject"/>
  <Override PartName="/docProps/app.xml" ContentType="application/vnd.openxmlformats-officedocument.extended-properties+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s/slide4.xml" ContentType="application/vnd.openxmlformats-officedocument.presentationml.slide+xml"/>
  <Override PartName="/ppt/viewProps.xml" ContentType="application/vnd.openxmlformats-officedocument.presentationml.viewProps+xml"/>
  <Override PartName="/ppt/slideLayouts/slideLayout7.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presProps.xml" ContentType="application/vnd.openxmlformats-officedocument.presentationml.presProps+xml"/>
  <Override PartName="/ppt/slideLayouts/slideLayout2.xml" ContentType="application/vnd.openxmlformats-officedocument.presentationml.slideLayout+xml"/>
  <Override PartName="/ppt/presentation.xml" ContentType="application/vnd.openxmlformats-officedocument.presentationml.presentation.main+xml"/>
  <Default Extension="bin" ContentType="application/vnd.openxmlformats-officedocument.presentationml.printerSettings"/>
  <Override PartName="/ppt/slides/slide1.xml" ContentType="application/vnd.openxmlformats-officedocument.presentationml.slide+xml"/>
  <Default Extension="vml" ContentType="application/vnd.openxmlformats-officedocument.vmlDrawing"/>
  <Override PartName="/ppt/tableStyles.xml" ContentType="application/vnd.openxmlformats-officedocument.presentationml.tableStyles+xml"/>
  <Override PartName="/ppt/slideLayouts/slideLayout4.xml" ContentType="application/vnd.openxmlformats-officedocument.presentationml.slideLayout+xml"/>
  <Override PartName="/ppt/theme/theme1.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C900C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89" d="100"/>
          <a:sy n="89" d="100"/>
        </p:scale>
        <p:origin x="-904"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printerSettings" Target="printerSettings/printerSettings1.bin"/><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ict"/></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F598253-E7EB-6847-8CD3-EEE3D7E72EC9}" type="datetimeFigureOut">
              <a:rPr lang="en-US" smtClean="0"/>
              <a:pPr/>
              <a:t>12/13/10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147481-2224-6A44-9737-9464103B709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598253-E7EB-6847-8CD3-EEE3D7E72EC9}" type="datetimeFigureOut">
              <a:rPr lang="en-US" smtClean="0"/>
              <a:pPr/>
              <a:t>12/13/10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147481-2224-6A44-9737-9464103B709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598253-E7EB-6847-8CD3-EEE3D7E72EC9}" type="datetimeFigureOut">
              <a:rPr lang="en-US" smtClean="0"/>
              <a:pPr/>
              <a:t>12/13/10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147481-2224-6A44-9737-9464103B709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598253-E7EB-6847-8CD3-EEE3D7E72EC9}" type="datetimeFigureOut">
              <a:rPr lang="en-US" smtClean="0"/>
              <a:pPr/>
              <a:t>12/13/10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147481-2224-6A44-9737-9464103B709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F598253-E7EB-6847-8CD3-EEE3D7E72EC9}" type="datetimeFigureOut">
              <a:rPr lang="en-US" smtClean="0"/>
              <a:pPr/>
              <a:t>12/13/10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147481-2224-6A44-9737-9464103B709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F598253-E7EB-6847-8CD3-EEE3D7E72EC9}" type="datetimeFigureOut">
              <a:rPr lang="en-US" smtClean="0"/>
              <a:pPr/>
              <a:t>12/13/10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E147481-2224-6A44-9737-9464103B709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F598253-E7EB-6847-8CD3-EEE3D7E72EC9}" type="datetimeFigureOut">
              <a:rPr lang="en-US" smtClean="0"/>
              <a:pPr/>
              <a:t>12/13/10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E147481-2224-6A44-9737-9464103B709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F598253-E7EB-6847-8CD3-EEE3D7E72EC9}" type="datetimeFigureOut">
              <a:rPr lang="en-US" smtClean="0"/>
              <a:pPr/>
              <a:t>12/13/10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E147481-2224-6A44-9737-9464103B709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F598253-E7EB-6847-8CD3-EEE3D7E72EC9}" type="datetimeFigureOut">
              <a:rPr lang="en-US" smtClean="0"/>
              <a:pPr/>
              <a:t>12/13/10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E147481-2224-6A44-9737-9464103B709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F598253-E7EB-6847-8CD3-EEE3D7E72EC9}" type="datetimeFigureOut">
              <a:rPr lang="en-US" smtClean="0"/>
              <a:pPr/>
              <a:t>12/13/10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E147481-2224-6A44-9737-9464103B709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F598253-E7EB-6847-8CD3-EEE3D7E72EC9}" type="datetimeFigureOut">
              <a:rPr lang="en-US" smtClean="0"/>
              <a:pPr/>
              <a:t>12/13/10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E147481-2224-6A44-9737-9464103B709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F598253-E7EB-6847-8CD3-EEE3D7E72EC9}" type="datetimeFigureOut">
              <a:rPr lang="en-US" smtClean="0"/>
              <a:pPr/>
              <a:t>12/13/10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E147481-2224-6A44-9737-9464103B709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vmlDrawing" Target="../drawings/vmlDrawing1.vml"/><Relationship Id="rId2" Type="http://schemas.openxmlformats.org/officeDocument/2006/relationships/slideLayout" Target="../slideLayouts/slideLayout2.xml"/><Relationship Id="rId3" Type="http://schemas.openxmlformats.org/officeDocument/2006/relationships/oleObject" Target="../embeddings/Microsoft_Equation1.bin"/></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Regents Strategies  - Substitution</a:t>
            </a:r>
            <a:endParaRPr lang="en-US" dirty="0"/>
          </a:p>
        </p:txBody>
      </p:sp>
      <p:sp>
        <p:nvSpPr>
          <p:cNvPr id="3" name="Subtitle 2"/>
          <p:cNvSpPr>
            <a:spLocks noGrp="1"/>
          </p:cNvSpPr>
          <p:nvPr>
            <p:ph type="subTitle" idx="1"/>
          </p:nvPr>
        </p:nvSpPr>
        <p:spPr/>
        <p:txBody>
          <a:bodyPr/>
          <a:lstStyle/>
          <a:p>
            <a:endParaRPr lang="en-US" dirty="0">
              <a:solidFill>
                <a:srgbClr val="00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substitution?</a:t>
            </a:r>
            <a:endParaRPr lang="en-US" dirty="0"/>
          </a:p>
        </p:txBody>
      </p:sp>
      <p:sp>
        <p:nvSpPr>
          <p:cNvPr id="3" name="Content Placeholder 2"/>
          <p:cNvSpPr>
            <a:spLocks noGrp="1"/>
          </p:cNvSpPr>
          <p:nvPr>
            <p:ph idx="1"/>
          </p:nvPr>
        </p:nvSpPr>
        <p:spPr/>
        <p:txBody>
          <a:bodyPr>
            <a:normAutofit lnSpcReduction="10000"/>
          </a:bodyPr>
          <a:lstStyle/>
          <a:p>
            <a:r>
              <a:rPr lang="en-US" dirty="0" smtClean="0"/>
              <a:t>Substitute = </a:t>
            </a:r>
          </a:p>
          <a:p>
            <a:pPr>
              <a:buNone/>
            </a:pPr>
            <a:endParaRPr lang="en-US" dirty="0" smtClean="0"/>
          </a:p>
          <a:p>
            <a:r>
              <a:rPr lang="en-US" dirty="0" smtClean="0"/>
              <a:t>What does substitution mean in math?  </a:t>
            </a:r>
            <a:r>
              <a:rPr lang="en-US" dirty="0" smtClean="0">
                <a:solidFill>
                  <a:srgbClr val="C900C9"/>
                </a:solidFill>
              </a:rPr>
              <a:t>Plug a number in for the variable</a:t>
            </a:r>
            <a:endParaRPr lang="en-US" dirty="0" smtClean="0"/>
          </a:p>
          <a:p>
            <a:r>
              <a:rPr lang="en-US" dirty="0" smtClean="0"/>
              <a:t>How could that help me on the Regents?</a:t>
            </a:r>
            <a:r>
              <a:rPr lang="en-US" dirty="0" smtClean="0">
                <a:solidFill>
                  <a:srgbClr val="C900C9"/>
                </a:solidFill>
              </a:rPr>
              <a:t>  If a multiple choice question asks us to solve for an unknown number (variable), we can substitute in the answer choices and see which one works!</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When can we use Substitution?</a:t>
            </a:r>
            <a:endParaRPr lang="en-US" dirty="0"/>
          </a:p>
        </p:txBody>
      </p:sp>
      <p:sp>
        <p:nvSpPr>
          <p:cNvPr id="3" name="Content Placeholder 2"/>
          <p:cNvSpPr>
            <a:spLocks noGrp="1"/>
          </p:cNvSpPr>
          <p:nvPr>
            <p:ph idx="1"/>
          </p:nvPr>
        </p:nvSpPr>
        <p:spPr/>
        <p:txBody>
          <a:bodyPr/>
          <a:lstStyle/>
          <a:p>
            <a:r>
              <a:rPr lang="en-US" dirty="0" smtClean="0"/>
              <a:t>Whenever a multiple choice question asks us to solve for a variable</a:t>
            </a:r>
          </a:p>
          <a:p>
            <a:r>
              <a:rPr lang="en-US" dirty="0" smtClean="0"/>
              <a:t>If you know how to solve the equation, often it is faster to solve for the variable than to use substitution</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we do Substitution?</a:t>
            </a:r>
            <a:endParaRPr lang="en-US" dirty="0"/>
          </a:p>
        </p:txBody>
      </p:sp>
      <p:sp>
        <p:nvSpPr>
          <p:cNvPr id="3" name="Content Placeholder 2"/>
          <p:cNvSpPr>
            <a:spLocks noGrp="1"/>
          </p:cNvSpPr>
          <p:nvPr>
            <p:ph idx="1"/>
          </p:nvPr>
        </p:nvSpPr>
        <p:spPr/>
        <p:txBody>
          <a:bodyPr/>
          <a:lstStyle/>
          <a:p>
            <a:r>
              <a:rPr lang="en-US" dirty="0" smtClean="0"/>
              <a:t>Example:</a:t>
            </a:r>
          </a:p>
          <a:p>
            <a:pPr>
              <a:buNone/>
            </a:pPr>
            <a:r>
              <a:rPr lang="en-US" sz="3000" dirty="0" smtClean="0"/>
              <a:t>What is the value of 3x</a:t>
            </a:r>
            <a:r>
              <a:rPr lang="en-US" sz="3000" baseline="30000" dirty="0" smtClean="0"/>
              <a:t>2 </a:t>
            </a:r>
            <a:r>
              <a:rPr lang="en-US" sz="3000" dirty="0" smtClean="0"/>
              <a:t>– </a:t>
            </a:r>
            <a:r>
              <a:rPr lang="en-US" sz="3000" dirty="0" err="1" smtClean="0"/>
              <a:t>y</a:t>
            </a:r>
            <a:r>
              <a:rPr lang="en-US" sz="3000" dirty="0" smtClean="0"/>
              <a:t> when </a:t>
            </a:r>
            <a:r>
              <a:rPr lang="en-US" sz="3000" dirty="0" err="1" smtClean="0"/>
              <a:t>x</a:t>
            </a:r>
            <a:r>
              <a:rPr lang="en-US" sz="3000" dirty="0" smtClean="0"/>
              <a:t> = 2 and </a:t>
            </a:r>
            <a:r>
              <a:rPr lang="en-US" sz="3000" dirty="0" err="1" smtClean="0"/>
              <a:t>y</a:t>
            </a:r>
            <a:r>
              <a:rPr lang="en-US" sz="3000" dirty="0" smtClean="0"/>
              <a:t> = 7?</a:t>
            </a:r>
          </a:p>
          <a:p>
            <a:pPr>
              <a:buNone/>
            </a:pPr>
            <a:endParaRPr lang="en-US" baseline="30000" dirty="0"/>
          </a:p>
          <a:p>
            <a:pPr>
              <a:buNone/>
            </a:pPr>
            <a:endParaRPr lang="en-US" baseline="30000"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does this help me on the Regents?</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When a multiple choice question asks you to solve for a variable, the answer is already on the page!!  We just have to figure out which one it is…  SO, if we don’t know how to solve the problem, we can just substitute in the answer choices</a:t>
            </a:r>
          </a:p>
          <a:p>
            <a:pPr>
              <a:buNone/>
            </a:pPr>
            <a:r>
              <a:rPr lang="en-US" dirty="0" smtClean="0"/>
              <a:t>Example:  Which </a:t>
            </a:r>
            <a:r>
              <a:rPr lang="en-US" dirty="0"/>
              <a:t>value of </a:t>
            </a:r>
            <a:r>
              <a:rPr lang="en-US" dirty="0" err="1"/>
              <a:t>x</a:t>
            </a:r>
            <a:r>
              <a:rPr lang="en-US" dirty="0"/>
              <a:t> is a solution </a:t>
            </a:r>
            <a:r>
              <a:rPr lang="en-US" dirty="0" smtClean="0"/>
              <a:t>of </a:t>
            </a:r>
          </a:p>
          <a:p>
            <a:pPr marL="514350" indent="-514350">
              <a:buAutoNum type="arabicParenBoth"/>
            </a:pPr>
            <a:r>
              <a:rPr lang="en-US" dirty="0" smtClean="0"/>
              <a:t>–2    	(2) –3</a:t>
            </a:r>
          </a:p>
          <a:p>
            <a:pPr marL="514350" indent="-514350">
              <a:buNone/>
            </a:pPr>
            <a:r>
              <a:rPr lang="en-US" dirty="0" smtClean="0"/>
              <a:t>(</a:t>
            </a:r>
            <a:r>
              <a:rPr lang="en-US" dirty="0"/>
              <a:t>3) –10</a:t>
            </a:r>
            <a:r>
              <a:rPr lang="en-US" dirty="0" smtClean="0"/>
              <a:t> 	(</a:t>
            </a:r>
            <a:r>
              <a:rPr lang="en-US" dirty="0"/>
              <a:t>4) –15</a:t>
            </a:r>
            <a:endParaRPr lang="en-US" dirty="0" smtClean="0"/>
          </a:p>
          <a:p>
            <a:pPr>
              <a:buNone/>
            </a:pPr>
            <a:endParaRPr lang="en-US" dirty="0"/>
          </a:p>
          <a:p>
            <a:pPr>
              <a:buNone/>
            </a:pPr>
            <a:endParaRPr lang="en-US" dirty="0"/>
          </a:p>
        </p:txBody>
      </p:sp>
      <p:graphicFrame>
        <p:nvGraphicFramePr>
          <p:cNvPr id="4" name="Object 3"/>
          <p:cNvGraphicFramePr>
            <a:graphicFrameLocks noChangeAspect="1"/>
          </p:cNvGraphicFramePr>
          <p:nvPr/>
        </p:nvGraphicFramePr>
        <p:xfrm>
          <a:off x="7538155" y="4397022"/>
          <a:ext cx="1332089" cy="632178"/>
        </p:xfrm>
        <a:graphic>
          <a:graphicData uri="http://schemas.openxmlformats.org/presentationml/2006/ole">
            <p:oleObj spid="_x0000_s8194" name="Equation" r:id="rId3" imgW="749300" imgH="355600" progId="Equation.3">
              <p:embed/>
            </p:oleObj>
          </a:graphicData>
        </a:graphic>
      </p:graphicFrame>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15</TotalTime>
  <Words>219</Words>
  <Application>Microsoft Macintosh PowerPoint</Application>
  <PresentationFormat>On-screen Show (4:3)</PresentationFormat>
  <Paragraphs>17</Paragraphs>
  <Slides>5</Slides>
  <Notes>0</Notes>
  <HiddenSlides>0</HiddenSlides>
  <MMClips>0</MMClips>
  <ScaleCrop>false</ScaleCrop>
  <HeadingPairs>
    <vt:vector size="6" baseType="variant">
      <vt:variant>
        <vt:lpstr>Design Template</vt:lpstr>
      </vt:variant>
      <vt:variant>
        <vt:i4>1</vt:i4>
      </vt:variant>
      <vt:variant>
        <vt:lpstr>Embedded OLE Servers</vt:lpstr>
      </vt:variant>
      <vt:variant>
        <vt:i4>1</vt:i4>
      </vt:variant>
      <vt:variant>
        <vt:lpstr>Slide Titles</vt:lpstr>
      </vt:variant>
      <vt:variant>
        <vt:i4>5</vt:i4>
      </vt:variant>
    </vt:vector>
  </HeadingPairs>
  <TitlesOfParts>
    <vt:vector size="7" baseType="lpstr">
      <vt:lpstr>Office Theme</vt:lpstr>
      <vt:lpstr>Equation</vt:lpstr>
      <vt:lpstr>Regents Strategies  - Substitution</vt:lpstr>
      <vt:lpstr>What is substitution?</vt:lpstr>
      <vt:lpstr>When can we use Substitution?</vt:lpstr>
      <vt:lpstr>How do we do Substitution?</vt:lpstr>
      <vt:lpstr>How does this help me on the Regents?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Regents Strategies  - Substitution</dc:title>
  <dc:creator>NYCDOE</dc:creator>
  <cp:lastModifiedBy>NYCDOE</cp:lastModifiedBy>
  <cp:revision>2</cp:revision>
  <dcterms:created xsi:type="dcterms:W3CDTF">2010-12-14T03:03:05Z</dcterms:created>
  <dcterms:modified xsi:type="dcterms:W3CDTF">2010-12-14T03:03:50Z</dcterms:modified>
</cp:coreProperties>
</file>